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6"/>
  </p:notesMasterIdLst>
  <p:sldIdLst>
    <p:sldId id="299" r:id="rId2"/>
    <p:sldId id="286" r:id="rId3"/>
    <p:sldId id="296" r:id="rId4"/>
    <p:sldId id="287" r:id="rId5"/>
    <p:sldId id="271" r:id="rId6"/>
    <p:sldId id="258" r:id="rId7"/>
    <p:sldId id="298" r:id="rId8"/>
    <p:sldId id="288" r:id="rId9"/>
    <p:sldId id="289" r:id="rId10"/>
    <p:sldId id="290" r:id="rId11"/>
    <p:sldId id="291" r:id="rId12"/>
    <p:sldId id="293" r:id="rId13"/>
    <p:sldId id="259" r:id="rId14"/>
    <p:sldId id="294" r:id="rId15"/>
    <p:sldId id="276" r:id="rId16"/>
    <p:sldId id="264" r:id="rId17"/>
    <p:sldId id="266" r:id="rId18"/>
    <p:sldId id="297" r:id="rId19"/>
    <p:sldId id="281" r:id="rId20"/>
    <p:sldId id="301" r:id="rId21"/>
    <p:sldId id="267" r:id="rId22"/>
    <p:sldId id="302" r:id="rId23"/>
    <p:sldId id="269" r:id="rId24"/>
    <p:sldId id="27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inardi, Nicole" initials="N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31" autoAdjust="0"/>
    <p:restoredTop sz="78798" autoAdjust="0"/>
  </p:normalViewPr>
  <p:slideViewPr>
    <p:cSldViewPr>
      <p:cViewPr>
        <p:scale>
          <a:sx n="60" d="100"/>
          <a:sy n="60" d="100"/>
        </p:scale>
        <p:origin x="2136" y="600"/>
      </p:cViewPr>
      <p:guideLst>
        <p:guide orient="horz" pos="2160"/>
        <p:guide pos="2880"/>
      </p:guideLst>
    </p:cSldViewPr>
  </p:slideViewPr>
  <p:notesTextViewPr>
    <p:cViewPr>
      <p:scale>
        <a:sx n="75" d="100"/>
        <a:sy n="75" d="100"/>
      </p:scale>
      <p:origin x="0" y="0"/>
    </p:cViewPr>
  </p:notesTextViewPr>
  <p:notesViewPr>
    <p:cSldViewPr>
      <p:cViewPr varScale="1">
        <p:scale>
          <a:sx n="70" d="100"/>
          <a:sy n="70" d="100"/>
        </p:scale>
        <p:origin x="1950"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commentAuthors" Target="commentAuthor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6E460-65D6-42A1-8D03-847E56E76151}" type="datetimeFigureOut">
              <a:rPr lang="en-US" smtClean="0"/>
              <a:t>10/23/18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D9A52-A620-4508-8941-FEEF47CEC6BB}" type="slidenum">
              <a:rPr lang="en-US" smtClean="0"/>
              <a:t>‹#›</a:t>
            </a:fld>
            <a:endParaRPr lang="en-US" dirty="0"/>
          </a:p>
        </p:txBody>
      </p:sp>
    </p:spTree>
    <p:extLst>
      <p:ext uri="{BB962C8B-B14F-4D97-AF65-F5344CB8AC3E}">
        <p14:creationId xmlns:p14="http://schemas.microsoft.com/office/powerpoint/2010/main" val="2154659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30B15-4F4D-4E51-A1F9-1EC87889119B}" type="slidenum">
              <a:rPr lang="en-US" smtClean="0"/>
              <a:t>2</a:t>
            </a:fld>
            <a:endParaRPr lang="en-US"/>
          </a:p>
        </p:txBody>
      </p:sp>
    </p:spTree>
    <p:extLst>
      <p:ext uri="{BB962C8B-B14F-4D97-AF65-F5344CB8AC3E}">
        <p14:creationId xmlns:p14="http://schemas.microsoft.com/office/powerpoint/2010/main" val="812862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3</a:t>
            </a:fld>
            <a:endParaRPr lang="en-US" dirty="0"/>
          </a:p>
        </p:txBody>
      </p:sp>
    </p:spTree>
    <p:extLst>
      <p:ext uri="{BB962C8B-B14F-4D97-AF65-F5344CB8AC3E}">
        <p14:creationId xmlns:p14="http://schemas.microsoft.com/office/powerpoint/2010/main" val="1284345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200" dirty="0"/>
              <a:t>There is no doubt that teams and teamwork play a critical role in the success of 21st century organizations. The most successful organizations value and understand the nature of teams and create a productive environment where teams flourish. A </a:t>
            </a:r>
            <a:r>
              <a:rPr lang="en-US" sz="1200" b="1" dirty="0"/>
              <a:t>team</a:t>
            </a:r>
            <a:r>
              <a:rPr lang="en-US" sz="1200" dirty="0"/>
              <a:t> is a collection of people brought together to apply their individual skills to a common project or </a:t>
            </a:r>
            <a:r>
              <a:rPr lang="en-US" sz="1200" dirty="0" smtClean="0"/>
              <a:t>goal. Regardless </a:t>
            </a:r>
            <a:r>
              <a:rPr lang="en-US" sz="1200" dirty="0"/>
              <a:t>of the type of organization, most employees work in some form of a team in today’s workplace. Compared to a few decades ago, teamwork has become quite commonplace in contemporary organizations. But what has caused this dramatic shift to team structures? </a:t>
            </a:r>
          </a:p>
        </p:txBody>
      </p:sp>
      <p:sp>
        <p:nvSpPr>
          <p:cNvPr id="4" name="Slide Number Placeholder 3"/>
          <p:cNvSpPr>
            <a:spLocks noGrp="1"/>
          </p:cNvSpPr>
          <p:nvPr>
            <p:ph type="sldNum" sz="quarter" idx="10"/>
          </p:nvPr>
        </p:nvSpPr>
        <p:spPr/>
        <p:txBody>
          <a:bodyPr/>
          <a:lstStyle/>
          <a:p>
            <a:fld id="{F29D9A52-A620-4508-8941-FEEF47CEC6BB}" type="slidenum">
              <a:rPr lang="en-US" smtClean="0"/>
              <a:t>5</a:t>
            </a:fld>
            <a:endParaRPr lang="en-US" dirty="0"/>
          </a:p>
        </p:txBody>
      </p:sp>
    </p:spTree>
    <p:extLst>
      <p:ext uri="{BB962C8B-B14F-4D97-AF65-F5344CB8AC3E}">
        <p14:creationId xmlns:p14="http://schemas.microsoft.com/office/powerpoint/2010/main" val="1882042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dirty="0"/>
              <a:t>The terms “teams” and “groups” are often used interchangeably, but there are subtle differences between </a:t>
            </a:r>
            <a:r>
              <a:rPr lang="en-US" dirty="0" smtClean="0"/>
              <a:t>them. </a:t>
            </a:r>
            <a:r>
              <a:rPr lang="en-GB" dirty="0" smtClean="0"/>
              <a:t>A </a:t>
            </a:r>
            <a:r>
              <a:rPr lang="en-GB" dirty="0"/>
              <a:t>group</a:t>
            </a:r>
            <a:r>
              <a:rPr lang="en-GB" b="1" dirty="0"/>
              <a:t> </a:t>
            </a:r>
            <a:r>
              <a:rPr lang="en-GB" dirty="0"/>
              <a:t>usually consists of three or more people who work independently to attain organizational goals</a:t>
            </a:r>
            <a:r>
              <a:rPr lang="en-GB" dirty="0" smtClean="0"/>
              <a:t>. </a:t>
            </a:r>
            <a:r>
              <a:rPr lang="en-GB" dirty="0"/>
              <a:t>For example, in a small business, there might be three people in the marketing department; one might be focused on sales, another on branding; and a third on the administration associated with those tasks. In contrast, </a:t>
            </a:r>
            <a:r>
              <a:rPr lang="en-GB" b="1" dirty="0"/>
              <a:t>teams</a:t>
            </a:r>
            <a:r>
              <a:rPr lang="en-GB" dirty="0"/>
              <a:t> consist of a number of people, usually between 3 and 7, who use their complementary skills to collaborate in a joint effort. Teams with fewer than 3 people tend not to derive the benefits of a collaborative team, and teams with more than 7 tend to have communication and control issues. In this chapter we focus on teams</a:t>
            </a:r>
            <a:r>
              <a:rPr lang="en-GB" dirty="0" smtClean="0"/>
              <a:t>.</a:t>
            </a:r>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6</a:t>
            </a:fld>
            <a:endParaRPr lang="en-US" dirty="0"/>
          </a:p>
        </p:txBody>
      </p:sp>
    </p:spTree>
    <p:extLst>
      <p:ext uri="{BB962C8B-B14F-4D97-AF65-F5344CB8AC3E}">
        <p14:creationId xmlns:p14="http://schemas.microsoft.com/office/powerpoint/2010/main" val="71302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30B15-4F4D-4E51-A1F9-1EC87889119B}" type="slidenum">
              <a:rPr lang="en-US" smtClean="0"/>
              <a:t>10</a:t>
            </a:fld>
            <a:endParaRPr lang="en-US"/>
          </a:p>
        </p:txBody>
      </p:sp>
    </p:spTree>
    <p:extLst>
      <p:ext uri="{BB962C8B-B14F-4D97-AF65-F5344CB8AC3E}">
        <p14:creationId xmlns:p14="http://schemas.microsoft.com/office/powerpoint/2010/main" val="1688285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30B15-4F4D-4E51-A1F9-1EC87889119B}" type="slidenum">
              <a:rPr lang="en-US" smtClean="0"/>
              <a:t>11</a:t>
            </a:fld>
            <a:endParaRPr lang="en-US"/>
          </a:p>
        </p:txBody>
      </p:sp>
    </p:spTree>
    <p:extLst>
      <p:ext uri="{BB962C8B-B14F-4D97-AF65-F5344CB8AC3E}">
        <p14:creationId xmlns:p14="http://schemas.microsoft.com/office/powerpoint/2010/main" val="879950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30B15-4F4D-4E51-A1F9-1EC87889119B}" type="slidenum">
              <a:rPr lang="en-US" smtClean="0"/>
              <a:t>12</a:t>
            </a:fld>
            <a:endParaRPr lang="en-US"/>
          </a:p>
        </p:txBody>
      </p:sp>
    </p:spTree>
    <p:extLst>
      <p:ext uri="{BB962C8B-B14F-4D97-AF65-F5344CB8AC3E}">
        <p14:creationId xmlns:p14="http://schemas.microsoft.com/office/powerpoint/2010/main" val="1159519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effectiveness of work teams depends on how well they are managed and treated within the organization. A well-run team is usually productive, innovative, loyal, and adaptable. Organizations that consistently nurture teams tend to experience reduced turnover and absenteeism. However, teams can certainly fail if they are mismanaged, and if they are not implemented properly, they can actually cause more harm than good</a:t>
            </a:r>
            <a:r>
              <a:rPr lang="en-US" dirty="0" smtClean="0"/>
              <a:t>.</a:t>
            </a:r>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13</a:t>
            </a:fld>
            <a:endParaRPr lang="en-US" dirty="0"/>
          </a:p>
        </p:txBody>
      </p:sp>
    </p:spTree>
    <p:extLst>
      <p:ext uri="{BB962C8B-B14F-4D97-AF65-F5344CB8AC3E}">
        <p14:creationId xmlns:p14="http://schemas.microsoft.com/office/powerpoint/2010/main" val="6874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BAEB7-9380-4F3F-92D1-77A2BA449B80}" type="slidenum">
              <a:rPr lang="en-US" smtClean="0"/>
              <a:pPr>
                <a:defRPr/>
              </a:pPr>
              <a:t>14</a:t>
            </a:fld>
            <a:endParaRPr lang="en-US" dirty="0"/>
          </a:p>
        </p:txBody>
      </p:sp>
    </p:spTree>
    <p:extLst>
      <p:ext uri="{BB962C8B-B14F-4D97-AF65-F5344CB8AC3E}">
        <p14:creationId xmlns:p14="http://schemas.microsoft.com/office/powerpoint/2010/main" val="1039927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dirty="0"/>
              <a:t>There are three levels of </a:t>
            </a:r>
            <a:r>
              <a:rPr lang="en-US" dirty="0" smtClean="0"/>
              <a:t>interdependence. Pooled </a:t>
            </a:r>
            <a:r>
              <a:rPr lang="en-US" dirty="0"/>
              <a:t>Interdependence occurs when each team member produces a piece of work independently of the others. Sandwich fast-food restaurant Subway is an example of pooled interdependence. While each restaurant unit is a part of the overall Subway organization, the units work independently of each </a:t>
            </a:r>
            <a:r>
              <a:rPr lang="en-US" dirty="0" smtClean="0"/>
              <a:t>other. Sequential </a:t>
            </a:r>
            <a:r>
              <a:rPr lang="en-US" dirty="0"/>
              <a:t>Interdependence takes place when one team member completes a piece of work and passes it on to the next member for his or her input, as on an assembly line. Car manufacturer Toyota’s production system is partly based on sequential </a:t>
            </a:r>
            <a:r>
              <a:rPr lang="en-US" dirty="0" smtClean="0"/>
              <a:t>interdependence. Reciprocal </a:t>
            </a:r>
            <a:r>
              <a:rPr lang="en-US" dirty="0"/>
              <a:t>Interdependence happens when team members work closely together on a piece of work, consulting with each other, providing each other with advice, and exchanging information. For example, the teams at Parkland Memorial Hospital rely on reciprocal interdependence to manage the intense coordination of the different services provided to patients and the movement between those </a:t>
            </a:r>
            <a:r>
              <a:rPr lang="en-US" dirty="0" smtClean="0"/>
              <a:t>services.</a:t>
            </a:r>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15</a:t>
            </a:fld>
            <a:endParaRPr lang="en-US" dirty="0"/>
          </a:p>
        </p:txBody>
      </p:sp>
    </p:spTree>
    <p:extLst>
      <p:ext uri="{BB962C8B-B14F-4D97-AF65-F5344CB8AC3E}">
        <p14:creationId xmlns:p14="http://schemas.microsoft.com/office/powerpoint/2010/main" val="253070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teams first come together they go through a number of stages in the process of becoming a team. In his original model of group development in 1965, psychologist Bruce Tuckman named the stages “</a:t>
            </a:r>
            <a:r>
              <a:rPr lang="en-US" dirty="0" smtClean="0"/>
              <a:t>forming,</a:t>
            </a:r>
            <a:r>
              <a:rPr lang="en-US" baseline="0" dirty="0" smtClean="0"/>
              <a:t> </a:t>
            </a:r>
            <a:r>
              <a:rPr lang="en-US" dirty="0" smtClean="0"/>
              <a:t>storming, norming, </a:t>
            </a:r>
            <a:r>
              <a:rPr lang="en-US" dirty="0"/>
              <a:t>and performing” (Fig. 7.2</a:t>
            </a:r>
            <a:r>
              <a:rPr lang="en-US" dirty="0" smtClean="0"/>
              <a:t>). Forming – In the first stage of group development the members meet for the first time, get to know each other, and try to understand where they fit within the team structure. During this period, team members will be polite to each other and tend to avoid conflict. Storming – After a period of time, tensions may arise between members and different personalities might clash, leading to conflict within the team.</a:t>
            </a:r>
            <a:r>
              <a:rPr lang="en-US" baseline="0" dirty="0" smtClean="0"/>
              <a:t> </a:t>
            </a:r>
            <a:r>
              <a:rPr lang="en-US" dirty="0" smtClean="0"/>
              <a:t>Norming - The team members resolve the conflict and begin to work well together and become more cohesive. Performing – The team becomes invested in achieving its goals and operates as a unit. At this stage, there is high loyalty and trust between members. Adjourning – when individuals either leave the team or have no reason to be in further contact with their team mates – successfully completing a group project, for example. </a:t>
            </a:r>
            <a:r>
              <a:rPr lang="en-US" dirty="0"/>
              <a:t>Twelve years later, Tuckman created a fifth stage called “adjourning”. </a:t>
            </a:r>
          </a:p>
          <a:p>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16</a:t>
            </a:fld>
            <a:endParaRPr lang="en-US" dirty="0"/>
          </a:p>
        </p:txBody>
      </p:sp>
    </p:spTree>
    <p:extLst>
      <p:ext uri="{BB962C8B-B14F-4D97-AF65-F5344CB8AC3E}">
        <p14:creationId xmlns:p14="http://schemas.microsoft.com/office/powerpoint/2010/main" val="2528740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Synergy</a:t>
            </a:r>
            <a:r>
              <a:rPr lang="en-US" dirty="0" smtClean="0"/>
              <a:t> refers to the </a:t>
            </a:r>
            <a:r>
              <a:rPr lang="en-US" dirty="0"/>
              <a:t>interaction that makes the total amount of work produced by a team greater than the amount of work produced by individual members working </a:t>
            </a:r>
            <a:r>
              <a:rPr lang="en-US" dirty="0" smtClean="0"/>
              <a:t>independently. </a:t>
            </a:r>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17</a:t>
            </a:fld>
            <a:endParaRPr lang="en-US" dirty="0"/>
          </a:p>
        </p:txBody>
      </p:sp>
    </p:spTree>
    <p:extLst>
      <p:ext uri="{BB962C8B-B14F-4D97-AF65-F5344CB8AC3E}">
        <p14:creationId xmlns:p14="http://schemas.microsoft.com/office/powerpoint/2010/main" val="1399358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FABAEB7-9380-4F3F-92D1-77A2BA449B80}" type="slidenum">
              <a:rPr lang="en-US" smtClean="0"/>
              <a:pPr>
                <a:defRPr/>
              </a:pPr>
              <a:t>18</a:t>
            </a:fld>
            <a:endParaRPr lang="en-US" dirty="0"/>
          </a:p>
        </p:txBody>
      </p:sp>
    </p:spTree>
    <p:extLst>
      <p:ext uri="{BB962C8B-B14F-4D97-AF65-F5344CB8AC3E}">
        <p14:creationId xmlns:p14="http://schemas.microsoft.com/office/powerpoint/2010/main" val="188655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dirty="0" smtClean="0"/>
              <a:t>Process </a:t>
            </a:r>
            <a:r>
              <a:rPr lang="en-US" dirty="0"/>
              <a:t>gains, which are the degree to which certain factors contribute to team </a:t>
            </a:r>
            <a:r>
              <a:rPr lang="en-US" dirty="0" smtClean="0"/>
              <a:t>effectiveness. </a:t>
            </a:r>
            <a:r>
              <a:rPr lang="en-US" dirty="0"/>
              <a:t>Process gains include: a sense of shared purpose, plans, and goals; the confidence team members have in their own abilities to achieve objectives; a shared vision of the way the work should be carried out; and constructive task-focused conflict, which can help teams with their problem-solving and decision-making. Brian concludes that the purchasing team members have the skills to complete their tasks but do not share a vision of how these tasks should be performed. </a:t>
            </a:r>
            <a:r>
              <a:rPr lang="en-GB" dirty="0" smtClean="0"/>
              <a:t>Process </a:t>
            </a:r>
            <a:r>
              <a:rPr lang="en-GB" dirty="0"/>
              <a:t>losses, the factors that detract from team </a:t>
            </a:r>
            <a:r>
              <a:rPr lang="en-GB" dirty="0" smtClean="0"/>
              <a:t>effectiveness. </a:t>
            </a:r>
            <a:r>
              <a:rPr lang="en-GB" dirty="0"/>
              <a:t>Process losses include: social loafing, which is the reduced effort people exert in a group compared to the amount they supply when working independently; personality clashes or unproductive conflict; and the inability to focus on certain tasks. </a:t>
            </a:r>
            <a:endParaRPr lang="en-GB" dirty="0" smtClean="0"/>
          </a:p>
        </p:txBody>
      </p:sp>
      <p:sp>
        <p:nvSpPr>
          <p:cNvPr id="4" name="Slide Number Placeholder 3"/>
          <p:cNvSpPr>
            <a:spLocks noGrp="1"/>
          </p:cNvSpPr>
          <p:nvPr>
            <p:ph type="sldNum" sz="quarter" idx="10"/>
          </p:nvPr>
        </p:nvSpPr>
        <p:spPr/>
        <p:txBody>
          <a:bodyPr/>
          <a:lstStyle/>
          <a:p>
            <a:fld id="{F29D9A52-A620-4508-8941-FEEF47CEC6BB}" type="slidenum">
              <a:rPr lang="en-US" smtClean="0"/>
              <a:t>19</a:t>
            </a:fld>
            <a:endParaRPr lang="en-US" dirty="0"/>
          </a:p>
        </p:txBody>
      </p:sp>
    </p:spTree>
    <p:extLst>
      <p:ext uri="{BB962C8B-B14F-4D97-AF65-F5344CB8AC3E}">
        <p14:creationId xmlns:p14="http://schemas.microsoft.com/office/powerpoint/2010/main" val="3150752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Groupthink</a:t>
            </a:r>
            <a:r>
              <a:rPr lang="en-GB" dirty="0" smtClean="0"/>
              <a:t> is </a:t>
            </a:r>
            <a:r>
              <a:rPr lang="en-GB" dirty="0"/>
              <a:t>a psychological phenomenon in which people in a cohesive group go along with the group consensus rather than offering their own </a:t>
            </a:r>
            <a:r>
              <a:rPr lang="en-GB" dirty="0" smtClean="0"/>
              <a:t>opinions. </a:t>
            </a:r>
            <a:r>
              <a:rPr lang="en-GB" dirty="0"/>
              <a:t>Groupthink is a major disadvantage to team decision-making, because the team members are more concerned with preserving harmony in the group than with risking opinions that may cause conflict or offense. Being in this kind of group confers an illusion of immunity, an “us against the world” view that the group members know better than outsiders even given evidence to the contrary</a:t>
            </a:r>
            <a:r>
              <a:rPr lang="en-GB" dirty="0" smtClean="0"/>
              <a:t>.</a:t>
            </a:r>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21</a:t>
            </a:fld>
            <a:endParaRPr lang="en-US" dirty="0"/>
          </a:p>
        </p:txBody>
      </p:sp>
    </p:spTree>
    <p:extLst>
      <p:ext uri="{BB962C8B-B14F-4D97-AF65-F5344CB8AC3E}">
        <p14:creationId xmlns:p14="http://schemas.microsoft.com/office/powerpoint/2010/main" val="1847911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Brainstorming</a:t>
            </a:r>
            <a:r>
              <a:rPr lang="en-GB" b="1" baseline="0" dirty="0" smtClean="0"/>
              <a:t> </a:t>
            </a:r>
            <a:r>
              <a:rPr lang="en-GB" dirty="0" smtClean="0"/>
              <a:t>is </a:t>
            </a:r>
            <a:r>
              <a:rPr lang="en-GB" dirty="0"/>
              <a:t>generating creative, spontaneous ideas from all members of a group without making any initial criticism or judgment of </a:t>
            </a:r>
            <a:r>
              <a:rPr lang="en-GB" dirty="0" smtClean="0"/>
              <a:t>them. </a:t>
            </a:r>
            <a:r>
              <a:rPr lang="en-GB" dirty="0"/>
              <a:t>“I think that’s a great idea!” he says. “What do you think?” he addresses the rest of the group, who nod in response. “We’d like to hear all your ideas. The more imaginative and creative, the better. We’re looking for original solutions here</a:t>
            </a:r>
            <a:r>
              <a:rPr lang="en-GB" dirty="0" smtClean="0"/>
              <a:t>.”</a:t>
            </a:r>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23</a:t>
            </a:fld>
            <a:endParaRPr lang="en-US" dirty="0"/>
          </a:p>
        </p:txBody>
      </p:sp>
    </p:spTree>
    <p:extLst>
      <p:ext uri="{BB962C8B-B14F-4D97-AF65-F5344CB8AC3E}">
        <p14:creationId xmlns:p14="http://schemas.microsoft.com/office/powerpoint/2010/main" val="1640651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The </a:t>
            </a:r>
            <a:r>
              <a:rPr lang="en-GB" b="1" dirty="0"/>
              <a:t>Nominal Group Technique </a:t>
            </a:r>
            <a:r>
              <a:rPr lang="en-GB" dirty="0"/>
              <a:t>is a structured way for team members to generate ideas and identify </a:t>
            </a:r>
            <a:r>
              <a:rPr lang="en-GB" dirty="0" smtClean="0"/>
              <a:t>solutions. </a:t>
            </a:r>
            <a:r>
              <a:rPr lang="en-GB" dirty="0"/>
              <a:t>Each member is asked the same question in relation to a work issue and requested to write as many answers as possible. Answers are read aloud and recorded for discussion. Then the ideas are put to the vote. No criticism or judgment of any ideas is allowed. </a:t>
            </a:r>
            <a:endParaRPr lang="en-US" dirty="0"/>
          </a:p>
          <a:p>
            <a:endParaRPr lang="en-US" dirty="0"/>
          </a:p>
        </p:txBody>
      </p:sp>
      <p:sp>
        <p:nvSpPr>
          <p:cNvPr id="4" name="Slide Number Placeholder 3"/>
          <p:cNvSpPr>
            <a:spLocks noGrp="1"/>
          </p:cNvSpPr>
          <p:nvPr>
            <p:ph type="sldNum" sz="quarter" idx="10"/>
          </p:nvPr>
        </p:nvSpPr>
        <p:spPr/>
        <p:txBody>
          <a:bodyPr/>
          <a:lstStyle/>
          <a:p>
            <a:fld id="{F29D9A52-A620-4508-8941-FEEF47CEC6BB}" type="slidenum">
              <a:rPr lang="en-US" smtClean="0"/>
              <a:t>24</a:t>
            </a:fld>
            <a:endParaRPr lang="en-US" dirty="0"/>
          </a:p>
        </p:txBody>
      </p:sp>
    </p:spTree>
    <p:extLst>
      <p:ext uri="{BB962C8B-B14F-4D97-AF65-F5344CB8AC3E}">
        <p14:creationId xmlns:p14="http://schemas.microsoft.com/office/powerpoint/2010/main" val="3041557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041292934"/>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827183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2347207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4181453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2269161507"/>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4070683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25548626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42828691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smtClean="0"/>
              <a:t>Neck, Organizational Behavior. © SAGE Publications, 2017.</a:t>
            </a:r>
            <a:endParaRPr lang="en-US" dirty="0"/>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D93EBECB-165E-467D-A6CB-6691A7FF7B7D}" type="slidenum">
              <a:rPr lang="en-US" smtClean="0"/>
              <a:t>‹#›</a:t>
            </a:fld>
            <a:endParaRPr lang="en-US" dirty="0"/>
          </a:p>
        </p:txBody>
      </p:sp>
    </p:spTree>
    <p:extLst>
      <p:ext uri="{BB962C8B-B14F-4D97-AF65-F5344CB8AC3E}">
        <p14:creationId xmlns:p14="http://schemas.microsoft.com/office/powerpoint/2010/main" val="40409383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a:xfrm>
            <a:off x="1524000" y="6356350"/>
            <a:ext cx="6400800" cy="365125"/>
          </a:xfrm>
        </p:spPr>
        <p:txBody>
          <a:bodyPr/>
          <a:lstStyle/>
          <a:p>
            <a:r>
              <a:rPr lang="en-US" dirty="0" smtClean="0"/>
              <a:t>Neck, Organizational Behavior. © SAGE Publications, 2017.</a:t>
            </a:r>
            <a:endParaRPr lang="en-US" dirty="0"/>
          </a:p>
        </p:txBody>
      </p:sp>
      <p:sp>
        <p:nvSpPr>
          <p:cNvPr id="6" name="Slide Number Placeholder 5"/>
          <p:cNvSpPr>
            <a:spLocks noGrp="1"/>
          </p:cNvSpPr>
          <p:nvPr>
            <p:ph type="sldNum" sz="quarter" idx="12"/>
          </p:nvPr>
        </p:nvSpPr>
        <p:spPr>
          <a:xfrm>
            <a:off x="8077200" y="6356350"/>
            <a:ext cx="609600" cy="365125"/>
          </a:xfrm>
          <a:prstGeom prst="rect">
            <a:avLst/>
          </a:prstGeom>
        </p:spPr>
        <p:txBody>
          <a:bodyPr/>
          <a:lstStyle/>
          <a:p>
            <a:fld id="{D93EBECB-165E-467D-A6CB-6691A7FF7B7D}" type="slidenum">
              <a:rPr lang="en-US" smtClean="0"/>
              <a:t>‹#›</a:t>
            </a:fld>
            <a:endParaRPr lang="en-US" dirty="0"/>
          </a:p>
        </p:txBody>
      </p:sp>
    </p:spTree>
    <p:extLst>
      <p:ext uri="{BB962C8B-B14F-4D97-AF65-F5344CB8AC3E}">
        <p14:creationId xmlns:p14="http://schemas.microsoft.com/office/powerpoint/2010/main" val="106526506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4" name="Slide Number Placeholder 2"/>
          <p:cNvSpPr>
            <a:spLocks noGrp="1"/>
          </p:cNvSpPr>
          <p:nvPr>
            <p:ph type="sldNum" sz="quarter" idx="10"/>
          </p:nvPr>
        </p:nvSpPr>
        <p:spPr>
          <a:xfrm>
            <a:off x="4664364" y="6031345"/>
            <a:ext cx="4327236" cy="643775"/>
          </a:xfrm>
          <a:prstGeom prst="rect">
            <a:avLst/>
          </a:prstGeom>
        </p:spPr>
        <p:txBody>
          <a:bodyPr/>
          <a:lstStyle/>
          <a:p>
            <a:r>
              <a:rPr lang="en-US" dirty="0" smtClean="0"/>
              <a:t>Overview of Leadership and Management</a:t>
            </a:r>
          </a:p>
          <a:p>
            <a:endParaRPr lang="en-US" dirty="0"/>
          </a:p>
        </p:txBody>
      </p:sp>
    </p:spTree>
    <p:extLst>
      <p:ext uri="{BB962C8B-B14F-4D97-AF65-F5344CB8AC3E}">
        <p14:creationId xmlns:p14="http://schemas.microsoft.com/office/powerpoint/2010/main" val="31216997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7" r:id="rId12"/>
    <p:sldLayoutId id="2147483688" r:id="rId13"/>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10/24/18</a:t>
            </a:r>
            <a:r>
              <a:rPr lang="en-US" dirty="0" smtClean="0"/>
              <a:t/>
            </a:r>
            <a:br>
              <a:rPr lang="en-US" dirty="0" smtClean="0"/>
            </a:br>
            <a:r>
              <a:rPr lang="en-US" dirty="0" smtClean="0"/>
              <a:t>MGT 217: Teams</a:t>
            </a:r>
            <a:endParaRPr lang="en-US" dirty="0"/>
          </a:p>
        </p:txBody>
      </p:sp>
    </p:spTree>
    <p:extLst>
      <p:ext uri="{BB962C8B-B14F-4D97-AF65-F5344CB8AC3E}">
        <p14:creationId xmlns:p14="http://schemas.microsoft.com/office/powerpoint/2010/main" val="758231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710" y="1087581"/>
            <a:ext cx="8229600" cy="1143000"/>
          </a:xfrm>
        </p:spPr>
        <p:txBody>
          <a:bodyPr>
            <a:normAutofit fontScale="90000"/>
          </a:bodyPr>
          <a:lstStyle/>
          <a:p>
            <a:r>
              <a:rPr lang="en-US" dirty="0" smtClean="0"/>
              <a:t>Jelly Beans &amp; The </a:t>
            </a:r>
            <a:r>
              <a:rPr lang="en-US" smtClean="0"/>
              <a:t>Power of the Group</a:t>
            </a:r>
            <a:r>
              <a:rPr lang="en-US" dirty="0"/>
              <a:t/>
            </a:r>
            <a:br>
              <a:rPr lang="en-US" dirty="0"/>
            </a:br>
            <a:endParaRPr lang="en-US" sz="2800" dirty="0"/>
          </a:p>
        </p:txBody>
      </p:sp>
      <p:pic>
        <p:nvPicPr>
          <p:cNvPr id="1026" name="Picture 2" descr="http://www-static2.spulsecdn.net/pics/00/02/27/79/2277988_1_O.jpg"/>
          <p:cNvPicPr>
            <a:picLocks noChangeAspect="1" noChangeArrowheads="1"/>
          </p:cNvPicPr>
          <p:nvPr/>
        </p:nvPicPr>
        <p:blipFill rotWithShape="1">
          <a:blip r:embed="rId3">
            <a:extLst>
              <a:ext uri="{28A0092B-C50C-407E-A947-70E740481C1C}">
                <a14:useLocalDpi xmlns:a14="http://schemas.microsoft.com/office/drawing/2010/main" val="0"/>
              </a:ext>
            </a:extLst>
          </a:blip>
          <a:srcRect t="18341"/>
          <a:stretch/>
        </p:blipFill>
        <p:spPr bwMode="auto">
          <a:xfrm>
            <a:off x="2632364" y="2230581"/>
            <a:ext cx="3782292" cy="4627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361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186" y="1116419"/>
            <a:ext cx="8229600" cy="1143000"/>
          </a:xfrm>
        </p:spPr>
        <p:txBody>
          <a:bodyPr/>
          <a:lstStyle/>
          <a:p>
            <a:r>
              <a:rPr lang="en-US" dirty="0" smtClean="0"/>
              <a:t>Video</a:t>
            </a:r>
            <a:endParaRPr lang="en-US" dirty="0"/>
          </a:p>
        </p:txBody>
      </p:sp>
      <p:sp>
        <p:nvSpPr>
          <p:cNvPr id="3" name="Title 1"/>
          <p:cNvSpPr txBox="1">
            <a:spLocks/>
          </p:cNvSpPr>
          <p:nvPr/>
        </p:nvSpPr>
        <p:spPr bwMode="auto">
          <a:xfrm>
            <a:off x="496186" y="32766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kern="0" dirty="0"/>
              <a:t>https://www.youtube.com/watch?v=uz5AeHqUtRs</a:t>
            </a:r>
            <a:r>
              <a:rPr lang="en-US" kern="0" dirty="0" smtClean="0"/>
              <a:t/>
            </a:r>
            <a:br>
              <a:rPr lang="en-US" kern="0" dirty="0" smtClean="0"/>
            </a:br>
            <a:endParaRPr lang="en-US" sz="2800" kern="0" dirty="0"/>
          </a:p>
        </p:txBody>
      </p:sp>
    </p:spTree>
    <p:extLst>
      <p:ext uri="{BB962C8B-B14F-4D97-AF65-F5344CB8AC3E}">
        <p14:creationId xmlns:p14="http://schemas.microsoft.com/office/powerpoint/2010/main" val="1024564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2200"/>
            <a:ext cx="8229600" cy="1143000"/>
          </a:xfrm>
        </p:spPr>
        <p:txBody>
          <a:bodyPr/>
          <a:lstStyle/>
          <a:p>
            <a:r>
              <a:rPr lang="en-US" dirty="0" smtClean="0"/>
              <a:t>What is a Team?</a:t>
            </a:r>
            <a:endParaRPr lang="en-US" dirty="0"/>
          </a:p>
        </p:txBody>
      </p:sp>
    </p:spTree>
    <p:extLst>
      <p:ext uri="{BB962C8B-B14F-4D97-AF65-F5344CB8AC3E}">
        <p14:creationId xmlns:p14="http://schemas.microsoft.com/office/powerpoint/2010/main" val="641757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solidFill>
                  <a:srgbClr val="009E00"/>
                </a:solidFill>
              </a:rPr>
              <a:t>Teams and Teamwork in Contemporary Organizations </a:t>
            </a:r>
          </a:p>
        </p:txBody>
      </p:sp>
      <p:sp>
        <p:nvSpPr>
          <p:cNvPr id="3" name="Content Placeholder 2"/>
          <p:cNvSpPr>
            <a:spLocks noGrp="1"/>
          </p:cNvSpPr>
          <p:nvPr>
            <p:ph idx="1"/>
          </p:nvPr>
        </p:nvSpPr>
        <p:spPr/>
        <p:txBody>
          <a:bodyPr>
            <a:normAutofit/>
          </a:bodyPr>
          <a:lstStyle/>
          <a:p>
            <a:pPr marL="0" indent="0" hangingPunct="0">
              <a:buNone/>
            </a:pPr>
            <a:r>
              <a:rPr lang="en-US" b="1" dirty="0" smtClean="0"/>
              <a:t>A team</a:t>
            </a:r>
            <a:r>
              <a:rPr lang="en-US" dirty="0" smtClean="0"/>
              <a:t> </a:t>
            </a:r>
            <a:r>
              <a:rPr lang="en-US" dirty="0"/>
              <a:t>is a collection of people brought together to apply their individual skills to a common project or </a:t>
            </a:r>
            <a:r>
              <a:rPr lang="en-US" dirty="0" smtClean="0"/>
              <a:t>goal.</a:t>
            </a:r>
            <a:endParaRPr lang="en-US" dirty="0"/>
          </a:p>
        </p:txBody>
      </p:sp>
      <p:sp>
        <p:nvSpPr>
          <p:cNvPr id="5" name="Slide Number Placeholder 4"/>
          <p:cNvSpPr>
            <a:spLocks noGrp="1"/>
          </p:cNvSpPr>
          <p:nvPr>
            <p:ph type="sldNum" sz="quarter" idx="12"/>
          </p:nvPr>
        </p:nvSpPr>
        <p:spPr/>
        <p:txBody>
          <a:bodyPr/>
          <a:lstStyle/>
          <a:p>
            <a:fld id="{D93EBECB-165E-467D-A6CB-6691A7FF7B7D}" type="slidenum">
              <a:rPr lang="en-US" smtClean="0"/>
              <a:t>5</a:t>
            </a:fld>
            <a:endParaRPr lang="en-US" dirty="0"/>
          </a:p>
        </p:txBody>
      </p:sp>
    </p:spTree>
    <p:extLst>
      <p:ext uri="{BB962C8B-B14F-4D97-AF65-F5344CB8AC3E}">
        <p14:creationId xmlns:p14="http://schemas.microsoft.com/office/powerpoint/2010/main" val="2890088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Teams and Teamwork in Contemporary </a:t>
            </a:r>
            <a:r>
              <a:rPr lang="en-US" dirty="0" smtClean="0"/>
              <a:t>Organizations</a:t>
            </a:r>
            <a:endParaRPr lang="en-US" dirty="0"/>
          </a:p>
        </p:txBody>
      </p:sp>
      <p:sp>
        <p:nvSpPr>
          <p:cNvPr id="2" name="Title 1"/>
          <p:cNvSpPr>
            <a:spLocks noGrp="1"/>
          </p:cNvSpPr>
          <p:nvPr>
            <p:ph type="title"/>
          </p:nvPr>
        </p:nvSpPr>
        <p:spPr/>
        <p:txBody>
          <a:bodyPr/>
          <a:lstStyle/>
          <a:p>
            <a:r>
              <a:rPr lang="en-US" smtClean="0"/>
              <a:t>Teams versus Groups </a:t>
            </a:r>
            <a:endParaRPr lang="en-US" dirty="0" smtClean="0"/>
          </a:p>
        </p:txBody>
      </p:sp>
      <p:sp>
        <p:nvSpPr>
          <p:cNvPr id="5" name="Content Placeholder 4"/>
          <p:cNvSpPr>
            <a:spLocks noGrp="1"/>
          </p:cNvSpPr>
          <p:nvPr>
            <p:ph type="body" idx="1"/>
          </p:nvPr>
        </p:nvSpPr>
        <p:spPr/>
        <p:txBody>
          <a:bodyPr>
            <a:normAutofit/>
          </a:bodyPr>
          <a:lstStyle/>
          <a:p>
            <a:r>
              <a:rPr lang="en-GB" dirty="0" smtClean="0"/>
              <a:t>Groups consist </a:t>
            </a:r>
            <a:r>
              <a:rPr lang="en-GB" dirty="0"/>
              <a:t>of three or more people who work independently to attain organizational goals.</a:t>
            </a:r>
          </a:p>
          <a:p>
            <a:r>
              <a:rPr lang="en-GB" dirty="0"/>
              <a:t>Teams consist of a number of people, who use their complementary skills to collaborate in a joint effort. </a:t>
            </a:r>
            <a:endParaRPr lang="en-US" dirty="0"/>
          </a:p>
        </p:txBody>
      </p:sp>
      <p:sp>
        <p:nvSpPr>
          <p:cNvPr id="6" name="Slide Number Placeholder 5"/>
          <p:cNvSpPr>
            <a:spLocks noGrp="1"/>
          </p:cNvSpPr>
          <p:nvPr>
            <p:ph type="sldNum" sz="quarter" idx="12"/>
          </p:nvPr>
        </p:nvSpPr>
        <p:spPr/>
        <p:txBody>
          <a:bodyPr/>
          <a:lstStyle/>
          <a:p>
            <a:fld id="{D93EBECB-165E-467D-A6CB-6691A7FF7B7D}" type="slidenum">
              <a:rPr lang="en-US" smtClean="0"/>
              <a:pPr/>
              <a:t>6</a:t>
            </a:fld>
            <a:endParaRPr lang="en-US" dirty="0"/>
          </a:p>
        </p:txBody>
      </p:sp>
    </p:spTree>
    <p:extLst>
      <p:ext uri="{BB962C8B-B14F-4D97-AF65-F5344CB8AC3E}">
        <p14:creationId xmlns:p14="http://schemas.microsoft.com/office/powerpoint/2010/main" val="61757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Teams</a:t>
            </a:r>
            <a:endParaRPr lang="en-US" dirty="0"/>
          </a:p>
        </p:txBody>
      </p:sp>
      <p:sp>
        <p:nvSpPr>
          <p:cNvPr id="4" name="Text Placeholder 3"/>
          <p:cNvSpPr>
            <a:spLocks noGrp="1"/>
          </p:cNvSpPr>
          <p:nvPr>
            <p:ph type="body" idx="1"/>
          </p:nvPr>
        </p:nvSpPr>
        <p:spPr/>
        <p:txBody>
          <a:bodyPr/>
          <a:lstStyle/>
          <a:p>
            <a:pPr>
              <a:lnSpc>
                <a:spcPct val="90000"/>
              </a:lnSpc>
              <a:defRPr/>
            </a:pPr>
            <a:endParaRPr lang="en-US" dirty="0"/>
          </a:p>
          <a:p>
            <a:pPr>
              <a:lnSpc>
                <a:spcPct val="90000"/>
              </a:lnSpc>
              <a:defRPr/>
            </a:pPr>
            <a:r>
              <a:rPr lang="en-US" dirty="0"/>
              <a:t>What are the advantages of a team?</a:t>
            </a:r>
          </a:p>
          <a:p>
            <a:pPr>
              <a:lnSpc>
                <a:spcPct val="90000"/>
              </a:lnSpc>
              <a:defRPr/>
            </a:pPr>
            <a:endParaRPr lang="en-US" dirty="0"/>
          </a:p>
          <a:p>
            <a:pPr>
              <a:lnSpc>
                <a:spcPct val="90000"/>
              </a:lnSpc>
              <a:defRPr/>
            </a:pPr>
            <a:r>
              <a:rPr lang="en-US" dirty="0"/>
              <a:t>What are the disadvantages of a team?</a:t>
            </a:r>
          </a:p>
          <a:p>
            <a:endParaRPr lang="en-US" dirty="0"/>
          </a:p>
        </p:txBody>
      </p:sp>
      <p:sp>
        <p:nvSpPr>
          <p:cNvPr id="6" name="Slide Number Placeholder 5"/>
          <p:cNvSpPr>
            <a:spLocks noGrp="1"/>
          </p:cNvSpPr>
          <p:nvPr>
            <p:ph type="sldNum" sz="quarter" idx="12"/>
          </p:nvPr>
        </p:nvSpPr>
        <p:spPr/>
        <p:txBody>
          <a:bodyPr/>
          <a:lstStyle/>
          <a:p>
            <a:fld id="{D93EBECB-165E-467D-A6CB-6691A7FF7B7D}" type="slidenum">
              <a:rPr lang="en-US" smtClean="0"/>
              <a:t>7</a:t>
            </a:fld>
            <a:endParaRPr lang="en-US" dirty="0"/>
          </a:p>
        </p:txBody>
      </p:sp>
    </p:spTree>
    <p:extLst>
      <p:ext uri="{BB962C8B-B14F-4D97-AF65-F5344CB8AC3E}">
        <p14:creationId xmlns:p14="http://schemas.microsoft.com/office/powerpoint/2010/main" val="1941902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“Lost at Sea” Exercise</a:t>
            </a:r>
            <a:endParaRPr lang="en-US" dirty="0"/>
          </a:p>
        </p:txBody>
      </p:sp>
      <p:sp>
        <p:nvSpPr>
          <p:cNvPr id="4" name="Rectangle 3"/>
          <p:cNvSpPr txBox="1">
            <a:spLocks noChangeArrowheads="1"/>
          </p:cNvSpPr>
          <p:nvPr/>
        </p:nvSpPr>
        <p:spPr>
          <a:xfrm>
            <a:off x="247650" y="2209800"/>
            <a:ext cx="8763000" cy="58927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ct val="0"/>
              </a:spcBef>
            </a:pPr>
            <a:endParaRPr lang="en-US" altLang="en-US" sz="2000" dirty="0"/>
          </a:p>
        </p:txBody>
      </p:sp>
    </p:spTree>
    <p:extLst>
      <p:ext uri="{BB962C8B-B14F-4D97-AF65-F5344CB8AC3E}">
        <p14:creationId xmlns:p14="http://schemas.microsoft.com/office/powerpoint/2010/main" val="2008453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“Lost at Sea” Exercise</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You are adrift on a private yacht in the South Pacific. A fire of unknown origin has destroyed much of the yacht and its contents, and it is slowly sinking. Your location is unclear because of the destruction of critical navigational equipment and because you and the crew were distracted trying to bring the fire under control. Your best estimate is that you are approximately 1,000 miles south-southwest of the nearest land.</a:t>
            </a:r>
          </a:p>
        </p:txBody>
      </p:sp>
    </p:spTree>
    <p:extLst>
      <p:ext uri="{BB962C8B-B14F-4D97-AF65-F5344CB8AC3E}">
        <p14:creationId xmlns:p14="http://schemas.microsoft.com/office/powerpoint/2010/main" val="1931674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619" y="685800"/>
            <a:ext cx="8229600" cy="1143000"/>
          </a:xfrm>
        </p:spPr>
        <p:txBody>
          <a:bodyPr/>
          <a:lstStyle/>
          <a:p>
            <a:r>
              <a:rPr lang="en-US" dirty="0" smtClean="0"/>
              <a:t>“Lost at Sea” Exercise</a:t>
            </a:r>
            <a:endParaRPr lang="en-US" dirty="0"/>
          </a:p>
        </p:txBody>
      </p:sp>
      <p:sp>
        <p:nvSpPr>
          <p:cNvPr id="3" name="Content Placeholder 2"/>
          <p:cNvSpPr>
            <a:spLocks noGrp="1"/>
          </p:cNvSpPr>
          <p:nvPr>
            <p:ph idx="1"/>
          </p:nvPr>
        </p:nvSpPr>
        <p:spPr>
          <a:xfrm>
            <a:off x="457200" y="1600200"/>
            <a:ext cx="7543800" cy="5257800"/>
          </a:xfrm>
        </p:spPr>
        <p:txBody>
          <a:bodyPr>
            <a:normAutofit fontScale="77500" lnSpcReduction="20000"/>
          </a:bodyPr>
          <a:lstStyle/>
          <a:p>
            <a:r>
              <a:rPr lang="en-US" dirty="0" smtClean="0"/>
              <a:t>Below, there </a:t>
            </a:r>
            <a:r>
              <a:rPr lang="en-US" dirty="0"/>
              <a:t>is a list of 5</a:t>
            </a:r>
            <a:r>
              <a:rPr lang="en-US" dirty="0" smtClean="0"/>
              <a:t> </a:t>
            </a:r>
            <a:r>
              <a:rPr lang="en-US" dirty="0"/>
              <a:t>items that are intact and undamaged in the fire. In addition to these articles, you have a serviceable, rubber life raft with oars – large enough to carry you, the crew, and the items listed. The total contents of all survivors’ pockets are a pack of cigarettes, </a:t>
            </a:r>
            <a:r>
              <a:rPr lang="en-US" dirty="0" smtClean="0"/>
              <a:t>several books </a:t>
            </a:r>
            <a:r>
              <a:rPr lang="en-US" dirty="0"/>
              <a:t>of matches, and several one-dollar bills</a:t>
            </a:r>
            <a:r>
              <a:rPr lang="en-US" dirty="0" smtClean="0"/>
              <a:t>.</a:t>
            </a:r>
          </a:p>
          <a:p>
            <a:r>
              <a:rPr lang="en-US" dirty="0" smtClean="0"/>
              <a:t>Rank these items as most important to least important (1-5)</a:t>
            </a:r>
            <a:endParaRPr lang="en-US" dirty="0"/>
          </a:p>
          <a:p>
            <a:r>
              <a:rPr lang="en-US" b="1" dirty="0" smtClean="0"/>
              <a:t>Water</a:t>
            </a:r>
          </a:p>
          <a:p>
            <a:r>
              <a:rPr lang="en-US" b="1" dirty="0" smtClean="0"/>
              <a:t>Maps of the Pacific Ocean</a:t>
            </a:r>
          </a:p>
          <a:p>
            <a:r>
              <a:rPr lang="en-US" b="1" dirty="0" smtClean="0"/>
              <a:t>Opaque Plastic</a:t>
            </a:r>
          </a:p>
          <a:p>
            <a:r>
              <a:rPr lang="en-US" b="1" dirty="0" smtClean="0"/>
              <a:t>Shaving Mirror</a:t>
            </a:r>
            <a:endParaRPr lang="en-US" dirty="0" smtClean="0"/>
          </a:p>
          <a:p>
            <a:r>
              <a:rPr lang="en-US" b="1" dirty="0" smtClean="0"/>
              <a:t>Rum</a:t>
            </a:r>
          </a:p>
        </p:txBody>
      </p:sp>
    </p:spTree>
    <p:extLst>
      <p:ext uri="{BB962C8B-B14F-4D97-AF65-F5344CB8AC3E}">
        <p14:creationId xmlns:p14="http://schemas.microsoft.com/office/powerpoint/2010/main" val="1378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645" y="914400"/>
            <a:ext cx="8104909" cy="692728"/>
          </a:xfrm>
        </p:spPr>
        <p:txBody>
          <a:bodyPr/>
          <a:lstStyle/>
          <a:p>
            <a:r>
              <a:rPr lang="en-US" sz="3600" dirty="0" smtClean="0"/>
              <a:t>“Lost at Sea” Exercise</a:t>
            </a:r>
            <a:endParaRPr lang="en-US" sz="3600" dirty="0"/>
          </a:p>
        </p:txBody>
      </p:sp>
      <p:sp>
        <p:nvSpPr>
          <p:cNvPr id="3" name="Rectangle 3"/>
          <p:cNvSpPr txBox="1">
            <a:spLocks noChangeArrowheads="1"/>
          </p:cNvSpPr>
          <p:nvPr/>
        </p:nvSpPr>
        <p:spPr>
          <a:xfrm>
            <a:off x="228600" y="2001840"/>
            <a:ext cx="8763000" cy="58927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ct val="0"/>
              </a:spcBef>
            </a:pPr>
            <a:r>
              <a:rPr lang="en-US" altLang="en-US" sz="2800" dirty="0" smtClean="0"/>
              <a:t>Rank the items as an individual first</a:t>
            </a:r>
          </a:p>
          <a:p>
            <a:pPr>
              <a:lnSpc>
                <a:spcPct val="90000"/>
              </a:lnSpc>
              <a:spcBef>
                <a:spcPct val="0"/>
              </a:spcBef>
            </a:pPr>
            <a:r>
              <a:rPr lang="en-US" altLang="en-US" sz="2800" dirty="0" smtClean="0"/>
              <a:t>Form your teams</a:t>
            </a:r>
            <a:endParaRPr lang="en-US" altLang="en-US" sz="2800" dirty="0"/>
          </a:p>
          <a:p>
            <a:pPr>
              <a:lnSpc>
                <a:spcPct val="90000"/>
              </a:lnSpc>
              <a:spcBef>
                <a:spcPct val="0"/>
              </a:spcBef>
            </a:pPr>
            <a:r>
              <a:rPr lang="en-US" altLang="en-US" sz="2800" dirty="0" smtClean="0"/>
              <a:t>Rank </a:t>
            </a:r>
            <a:r>
              <a:rPr lang="en-US" altLang="en-US" sz="2800" dirty="0"/>
              <a:t>items as a group (come to consensus)</a:t>
            </a:r>
          </a:p>
          <a:p>
            <a:pPr>
              <a:spcBef>
                <a:spcPct val="0"/>
              </a:spcBef>
            </a:pPr>
            <a:endParaRPr lang="en-US" altLang="en-US" sz="2000" dirty="0"/>
          </a:p>
        </p:txBody>
      </p:sp>
    </p:spTree>
    <p:extLst>
      <p:ext uri="{BB962C8B-B14F-4D97-AF65-F5344CB8AC3E}">
        <p14:creationId xmlns:p14="http://schemas.microsoft.com/office/powerpoint/2010/main" val="30811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645" y="914400"/>
            <a:ext cx="8104909" cy="692728"/>
          </a:xfrm>
        </p:spPr>
        <p:txBody>
          <a:bodyPr/>
          <a:lstStyle/>
          <a:p>
            <a:r>
              <a:rPr lang="en-US" sz="3600" dirty="0" smtClean="0"/>
              <a:t>“Lost at Sea” Exercise</a:t>
            </a:r>
            <a:endParaRPr lang="en-US" sz="3600" dirty="0"/>
          </a:p>
        </p:txBody>
      </p:sp>
      <p:sp>
        <p:nvSpPr>
          <p:cNvPr id="3" name="Rectangle 3"/>
          <p:cNvSpPr txBox="1">
            <a:spLocks noChangeArrowheads="1"/>
          </p:cNvSpPr>
          <p:nvPr/>
        </p:nvSpPr>
        <p:spPr>
          <a:xfrm>
            <a:off x="228600" y="2001841"/>
            <a:ext cx="8763000" cy="340836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spcBef>
                <a:spcPct val="0"/>
              </a:spcBef>
            </a:pPr>
            <a:r>
              <a:rPr lang="en-US" altLang="en-US" sz="2800" dirty="0" smtClean="0"/>
              <a:t>Solution</a:t>
            </a:r>
          </a:p>
          <a:p>
            <a:pPr>
              <a:lnSpc>
                <a:spcPct val="90000"/>
              </a:lnSpc>
              <a:spcBef>
                <a:spcPct val="0"/>
              </a:spcBef>
            </a:pPr>
            <a:r>
              <a:rPr lang="en-US" altLang="en-US" sz="2800" dirty="0" smtClean="0"/>
              <a:t>Who did better as individual?</a:t>
            </a:r>
          </a:p>
          <a:p>
            <a:pPr>
              <a:lnSpc>
                <a:spcPct val="90000"/>
              </a:lnSpc>
              <a:spcBef>
                <a:spcPct val="0"/>
              </a:spcBef>
            </a:pPr>
            <a:r>
              <a:rPr lang="en-US" altLang="en-US" sz="2800" dirty="0" smtClean="0"/>
              <a:t>Who did better as a team?</a:t>
            </a:r>
            <a:endParaRPr lang="en-US" altLang="en-US" sz="2800" dirty="0"/>
          </a:p>
          <a:p>
            <a:pPr>
              <a:spcBef>
                <a:spcPct val="0"/>
              </a:spcBef>
            </a:pPr>
            <a:endParaRPr lang="en-US" altLang="en-US" sz="2000" dirty="0"/>
          </a:p>
        </p:txBody>
      </p:sp>
    </p:spTree>
    <p:extLst>
      <p:ext uri="{BB962C8B-B14F-4D97-AF65-F5344CB8AC3E}">
        <p14:creationId xmlns:p14="http://schemas.microsoft.com/office/powerpoint/2010/main" val="168769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Teams and Teamwork in Contemporary </a:t>
            </a:r>
            <a:r>
              <a:rPr lang="en-US" dirty="0" smtClean="0"/>
              <a:t>Organizations </a:t>
            </a:r>
            <a:endParaRPr lang="en-US" dirty="0"/>
          </a:p>
        </p:txBody>
      </p:sp>
      <p:sp>
        <p:nvSpPr>
          <p:cNvPr id="2" name="Title 1"/>
          <p:cNvSpPr>
            <a:spLocks noGrp="1"/>
          </p:cNvSpPr>
          <p:nvPr>
            <p:ph type="title"/>
          </p:nvPr>
        </p:nvSpPr>
        <p:spPr/>
        <p:txBody>
          <a:bodyPr/>
          <a:lstStyle/>
          <a:p>
            <a:r>
              <a:rPr lang="en-US" smtClean="0"/>
              <a:t>Are Teams Effective?</a:t>
            </a:r>
            <a:endParaRPr lang="en-US" dirty="0" smtClean="0"/>
          </a:p>
        </p:txBody>
      </p:sp>
      <p:sp>
        <p:nvSpPr>
          <p:cNvPr id="5" name="Content Placeholder 4"/>
          <p:cNvSpPr>
            <a:spLocks noGrp="1"/>
          </p:cNvSpPr>
          <p:nvPr>
            <p:ph type="body" idx="1"/>
          </p:nvPr>
        </p:nvSpPr>
        <p:spPr/>
        <p:txBody>
          <a:bodyPr/>
          <a:lstStyle/>
          <a:p>
            <a:pPr marL="0" indent="0">
              <a:buNone/>
            </a:pPr>
            <a:r>
              <a:rPr lang="en-US" dirty="0"/>
              <a:t>The effectiveness of work teams depends on how well they are managed and treated within the organization</a:t>
            </a:r>
            <a:r>
              <a:rPr lang="en-US" dirty="0" smtClean="0"/>
              <a:t>.</a:t>
            </a:r>
          </a:p>
          <a:p>
            <a:pPr marL="0" indent="0">
              <a:buNone/>
            </a:pPr>
            <a:endParaRPr lang="en-US" dirty="0"/>
          </a:p>
          <a:p>
            <a:pPr marL="0" indent="0">
              <a:buNone/>
            </a:pPr>
            <a:r>
              <a:rPr lang="en-US" dirty="0" smtClean="0"/>
              <a:t>What is the ideal team size?</a:t>
            </a:r>
          </a:p>
        </p:txBody>
      </p:sp>
      <p:sp>
        <p:nvSpPr>
          <p:cNvPr id="6" name="Slide Number Placeholder 5"/>
          <p:cNvSpPr>
            <a:spLocks noGrp="1"/>
          </p:cNvSpPr>
          <p:nvPr>
            <p:ph type="sldNum" sz="quarter" idx="12"/>
          </p:nvPr>
        </p:nvSpPr>
        <p:spPr/>
        <p:txBody>
          <a:bodyPr/>
          <a:lstStyle/>
          <a:p>
            <a:fld id="{D93EBECB-165E-467D-A6CB-6691A7FF7B7D}" type="slidenum">
              <a:rPr lang="en-US" smtClean="0"/>
              <a:pPr/>
              <a:t>13</a:t>
            </a:fld>
            <a:endParaRPr lang="en-US" dirty="0"/>
          </a:p>
        </p:txBody>
      </p:sp>
    </p:spTree>
    <p:extLst>
      <p:ext uri="{BB962C8B-B14F-4D97-AF65-F5344CB8AC3E}">
        <p14:creationId xmlns:p14="http://schemas.microsoft.com/office/powerpoint/2010/main" val="2932199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2"/>
          <p:cNvSpPr>
            <a:spLocks noGrp="1" noChangeArrowheads="1"/>
          </p:cNvSpPr>
          <p:nvPr>
            <p:ph type="title"/>
          </p:nvPr>
        </p:nvSpPr>
        <p:spPr/>
        <p:txBody>
          <a:bodyPr/>
          <a:lstStyle/>
          <a:p>
            <a:pPr eaLnBrk="1" hangingPunct="1">
              <a:defRPr/>
            </a:pPr>
            <a:r>
              <a:rPr lang="en-US" dirty="0" smtClean="0"/>
              <a:t>Team Size</a:t>
            </a:r>
          </a:p>
        </p:txBody>
      </p:sp>
      <p:sp>
        <p:nvSpPr>
          <p:cNvPr id="24580" name="Rectangle 3"/>
          <p:cNvSpPr>
            <a:spLocks noGrp="1" noChangeArrowheads="1"/>
          </p:cNvSpPr>
          <p:nvPr>
            <p:ph type="body" idx="1"/>
          </p:nvPr>
        </p:nvSpPr>
        <p:spPr>
          <a:xfrm>
            <a:off x="290945" y="2514563"/>
            <a:ext cx="8562109" cy="4373563"/>
          </a:xfrm>
        </p:spPr>
        <p:txBody>
          <a:bodyPr/>
          <a:lstStyle/>
          <a:p>
            <a:pPr lvl="1" eaLnBrk="1" hangingPunct="1">
              <a:lnSpc>
                <a:spcPct val="90000"/>
              </a:lnSpc>
              <a:buFont typeface="Wingdings" pitchFamily="2" charset="2"/>
              <a:buNone/>
              <a:defRPr/>
            </a:pPr>
            <a:endParaRPr lang="en-US" sz="1000" dirty="0" smtClean="0"/>
          </a:p>
          <a:p>
            <a:pPr eaLnBrk="1" hangingPunct="1">
              <a:lnSpc>
                <a:spcPct val="90000"/>
              </a:lnSpc>
              <a:defRPr/>
            </a:pPr>
            <a:r>
              <a:rPr lang="en-US" dirty="0" smtClean="0"/>
              <a:t>Team members tend to happiest with teams of 4 to 7.</a:t>
            </a:r>
          </a:p>
          <a:p>
            <a:pPr eaLnBrk="1" hangingPunct="1">
              <a:lnSpc>
                <a:spcPct val="90000"/>
              </a:lnSpc>
              <a:defRPr/>
            </a:pPr>
            <a:endParaRPr lang="en-US" dirty="0" smtClean="0"/>
          </a:p>
          <a:p>
            <a:pPr eaLnBrk="1" hangingPunct="1">
              <a:lnSpc>
                <a:spcPct val="90000"/>
              </a:lnSpc>
              <a:defRPr/>
            </a:pPr>
            <a:endParaRPr lang="en-US" dirty="0" smtClean="0"/>
          </a:p>
        </p:txBody>
      </p:sp>
    </p:spTree>
    <p:extLst>
      <p:ext uri="{BB962C8B-B14F-4D97-AF65-F5344CB8AC3E}">
        <p14:creationId xmlns:p14="http://schemas.microsoft.com/office/powerpoint/2010/main" val="235803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295400"/>
            <a:ext cx="4495800" cy="5163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3"/>
          </p:nvPr>
        </p:nvSpPr>
        <p:spPr/>
        <p:txBody>
          <a:bodyPr/>
          <a:lstStyle/>
          <a:p>
            <a:r>
              <a:rPr lang="en-US" smtClean="0"/>
              <a:t>A Model of Team Effectiveness: Context and Composition</a:t>
            </a:r>
            <a:endParaRPr lang="en-US" dirty="0"/>
          </a:p>
        </p:txBody>
      </p:sp>
      <p:sp>
        <p:nvSpPr>
          <p:cNvPr id="6" name="Content Placeholder 5"/>
          <p:cNvSpPr>
            <a:spLocks noGrp="1"/>
          </p:cNvSpPr>
          <p:nvPr>
            <p:ph type="body" idx="1"/>
          </p:nvPr>
        </p:nvSpPr>
        <p:spPr>
          <a:xfrm>
            <a:off x="228600" y="1295400"/>
            <a:ext cx="3322320" cy="1676399"/>
          </a:xfrm>
        </p:spPr>
        <p:txBody>
          <a:bodyPr>
            <a:noAutofit/>
          </a:bodyPr>
          <a:lstStyle/>
          <a:p>
            <a:pPr marL="0" indent="0">
              <a:buNone/>
            </a:pPr>
            <a:r>
              <a:rPr lang="en-US" dirty="0" smtClean="0">
                <a:solidFill>
                  <a:schemeClr val="accent6">
                    <a:lumMod val="75000"/>
                  </a:schemeClr>
                </a:solidFill>
              </a:rPr>
              <a:t>Figure 7.2: Levels of Task Interdependence</a:t>
            </a:r>
            <a:endParaRPr lang="en-US" dirty="0">
              <a:solidFill>
                <a:schemeClr val="accent6">
                  <a:lumMod val="75000"/>
                </a:schemeClr>
              </a:solidFill>
            </a:endParaRPr>
          </a:p>
        </p:txBody>
      </p:sp>
      <p:sp>
        <p:nvSpPr>
          <p:cNvPr id="5" name="Slide Number Placeholder 4"/>
          <p:cNvSpPr>
            <a:spLocks noGrp="1"/>
          </p:cNvSpPr>
          <p:nvPr>
            <p:ph type="sldNum" sz="quarter" idx="12"/>
          </p:nvPr>
        </p:nvSpPr>
        <p:spPr/>
        <p:txBody>
          <a:bodyPr/>
          <a:lstStyle/>
          <a:p>
            <a:fld id="{D93EBECB-165E-467D-A6CB-6691A7FF7B7D}" type="slidenum">
              <a:rPr lang="en-US" smtClean="0"/>
              <a:t>15</a:t>
            </a:fld>
            <a:endParaRPr lang="en-US" dirty="0"/>
          </a:p>
        </p:txBody>
      </p:sp>
    </p:spTree>
    <p:extLst>
      <p:ext uri="{BB962C8B-B14F-4D97-AF65-F5344CB8AC3E}">
        <p14:creationId xmlns:p14="http://schemas.microsoft.com/office/powerpoint/2010/main" val="1649938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590800"/>
            <a:ext cx="8968423"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dirty="0" smtClean="0">
                <a:solidFill>
                  <a:srgbClr val="009E00"/>
                </a:solidFill>
              </a:rPr>
              <a:t>A Model of Team Effectiveness: Processes and Outcomes</a:t>
            </a:r>
          </a:p>
        </p:txBody>
      </p:sp>
      <p:sp>
        <p:nvSpPr>
          <p:cNvPr id="3" name="Text Placeholder 2"/>
          <p:cNvSpPr>
            <a:spLocks noGrp="1"/>
          </p:cNvSpPr>
          <p:nvPr>
            <p:ph type="body" idx="1"/>
          </p:nvPr>
        </p:nvSpPr>
        <p:spPr>
          <a:xfrm>
            <a:off x="533400" y="2895600"/>
            <a:ext cx="3505200" cy="1905000"/>
          </a:xfrm>
        </p:spPr>
        <p:txBody>
          <a:bodyPr>
            <a:normAutofit/>
          </a:bodyPr>
          <a:lstStyle/>
          <a:p>
            <a:pPr marL="0" indent="0">
              <a:buNone/>
            </a:pPr>
            <a:r>
              <a:rPr lang="en-US" sz="2000" dirty="0">
                <a:solidFill>
                  <a:schemeClr val="accent6">
                    <a:lumMod val="75000"/>
                  </a:schemeClr>
                </a:solidFill>
              </a:rPr>
              <a:t>Figure 7.4: The Tuckman Model of Team Development</a:t>
            </a:r>
          </a:p>
        </p:txBody>
      </p:sp>
      <p:sp>
        <p:nvSpPr>
          <p:cNvPr id="5" name="Slide Number Placeholder 4"/>
          <p:cNvSpPr>
            <a:spLocks noGrp="1"/>
          </p:cNvSpPr>
          <p:nvPr>
            <p:ph type="sldNum" sz="quarter" idx="12"/>
          </p:nvPr>
        </p:nvSpPr>
        <p:spPr/>
        <p:txBody>
          <a:bodyPr/>
          <a:lstStyle/>
          <a:p>
            <a:fld id="{D93EBECB-165E-467D-A6CB-6691A7FF7B7D}" type="slidenum">
              <a:rPr lang="en-US" smtClean="0"/>
              <a:pPr/>
              <a:t>16</a:t>
            </a:fld>
            <a:endParaRPr lang="en-US" dirty="0"/>
          </a:p>
        </p:txBody>
      </p:sp>
      <p:sp>
        <p:nvSpPr>
          <p:cNvPr id="10" name="TextBox 9"/>
          <p:cNvSpPr txBox="1"/>
          <p:nvPr/>
        </p:nvSpPr>
        <p:spPr>
          <a:xfrm>
            <a:off x="5105400" y="5410200"/>
            <a:ext cx="3939223" cy="430887"/>
          </a:xfrm>
          <a:prstGeom prst="rect">
            <a:avLst/>
          </a:prstGeom>
          <a:noFill/>
        </p:spPr>
        <p:txBody>
          <a:bodyPr wrap="square" rtlCol="0">
            <a:spAutoFit/>
          </a:bodyPr>
          <a:lstStyle/>
          <a:p>
            <a:r>
              <a:rPr lang="en-US" sz="1100" dirty="0"/>
              <a:t>SOURCE: Tuckman, Bruce. “Developmental Sequence in Small Groups.” Psychological Bulletin 63 (1965): 384−399.</a:t>
            </a:r>
          </a:p>
        </p:txBody>
      </p:sp>
    </p:spTree>
    <p:extLst>
      <p:ext uri="{BB962C8B-B14F-4D97-AF65-F5344CB8AC3E}">
        <p14:creationId xmlns:p14="http://schemas.microsoft.com/office/powerpoint/2010/main" val="3860872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3"/>
          </p:nvPr>
        </p:nvSpPr>
        <p:spPr/>
        <p:txBody>
          <a:bodyPr/>
          <a:lstStyle/>
          <a:p>
            <a:r>
              <a:rPr lang="en-US" dirty="0"/>
              <a:t>A Model of Team Effectiveness: Processes and Outcomes</a:t>
            </a:r>
          </a:p>
          <a:p>
            <a:endParaRPr lang="en-US" dirty="0" smtClean="0"/>
          </a:p>
        </p:txBody>
      </p:sp>
      <p:sp>
        <p:nvSpPr>
          <p:cNvPr id="2" name="Title 1"/>
          <p:cNvSpPr>
            <a:spLocks noGrp="1"/>
          </p:cNvSpPr>
          <p:nvPr>
            <p:ph type="title"/>
          </p:nvPr>
        </p:nvSpPr>
        <p:spPr/>
        <p:txBody>
          <a:bodyPr>
            <a:normAutofit/>
          </a:bodyPr>
          <a:lstStyle/>
          <a:p>
            <a:r>
              <a:rPr lang="en-US" sz="3600" dirty="0" smtClean="0"/>
              <a:t>Synergy: Process Gains and Losses</a:t>
            </a:r>
          </a:p>
        </p:txBody>
      </p:sp>
      <p:sp>
        <p:nvSpPr>
          <p:cNvPr id="7" name="Content Placeholder 6"/>
          <p:cNvSpPr>
            <a:spLocks noGrp="1"/>
          </p:cNvSpPr>
          <p:nvPr>
            <p:ph type="body" idx="1"/>
          </p:nvPr>
        </p:nvSpPr>
        <p:spPr/>
        <p:txBody>
          <a:bodyPr>
            <a:normAutofit/>
          </a:bodyPr>
          <a:lstStyle/>
          <a:p>
            <a:r>
              <a:rPr lang="en-US" b="1" dirty="0" smtClean="0"/>
              <a:t>Synergy</a:t>
            </a:r>
            <a:r>
              <a:rPr lang="en-US" dirty="0"/>
              <a:t> </a:t>
            </a:r>
            <a:r>
              <a:rPr lang="en-US" dirty="0" smtClean="0"/>
              <a:t>is </a:t>
            </a:r>
            <a:r>
              <a:rPr lang="en-US" dirty="0"/>
              <a:t>the interaction that makes the total amount of work produced by a team greater than the amount of work produced by individual members working independently. </a:t>
            </a:r>
          </a:p>
        </p:txBody>
      </p:sp>
      <p:sp>
        <p:nvSpPr>
          <p:cNvPr id="4" name="Slide Number Placeholder 3"/>
          <p:cNvSpPr>
            <a:spLocks noGrp="1"/>
          </p:cNvSpPr>
          <p:nvPr>
            <p:ph type="sldNum" sz="quarter" idx="12"/>
          </p:nvPr>
        </p:nvSpPr>
        <p:spPr/>
        <p:txBody>
          <a:bodyPr/>
          <a:lstStyle/>
          <a:p>
            <a:fld id="{D93EBECB-165E-467D-A6CB-6691A7FF7B7D}" type="slidenum">
              <a:rPr lang="en-US" smtClean="0"/>
              <a:pPr/>
              <a:t>17</a:t>
            </a:fld>
            <a:endParaRPr lang="en-US" dirty="0"/>
          </a:p>
        </p:txBody>
      </p:sp>
    </p:spTree>
    <p:extLst>
      <p:ext uri="{BB962C8B-B14F-4D97-AF65-F5344CB8AC3E}">
        <p14:creationId xmlns:p14="http://schemas.microsoft.com/office/powerpoint/2010/main" val="3021038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ChangeArrowheads="1"/>
          </p:cNvSpPr>
          <p:nvPr>
            <p:ph type="title"/>
          </p:nvPr>
        </p:nvSpPr>
        <p:spPr>
          <a:xfrm>
            <a:off x="450272" y="838200"/>
            <a:ext cx="8229600" cy="1143000"/>
          </a:xfrm>
        </p:spPr>
        <p:txBody>
          <a:bodyPr/>
          <a:lstStyle/>
          <a:p>
            <a:pPr eaLnBrk="1" hangingPunct="1">
              <a:defRPr/>
            </a:pPr>
            <a:r>
              <a:rPr lang="en-US" dirty="0" smtClean="0"/>
              <a:t>Team Issues</a:t>
            </a:r>
          </a:p>
        </p:txBody>
      </p:sp>
      <p:sp>
        <p:nvSpPr>
          <p:cNvPr id="5124" name="Rectangle 3"/>
          <p:cNvSpPr>
            <a:spLocks noGrp="1" noChangeArrowheads="1"/>
          </p:cNvSpPr>
          <p:nvPr>
            <p:ph type="body" idx="1"/>
          </p:nvPr>
        </p:nvSpPr>
        <p:spPr>
          <a:xfrm>
            <a:off x="392277" y="1998921"/>
            <a:ext cx="8714509" cy="4373563"/>
          </a:xfrm>
        </p:spPr>
        <p:txBody>
          <a:bodyPr>
            <a:normAutofit lnSpcReduction="10000"/>
          </a:bodyPr>
          <a:lstStyle/>
          <a:p>
            <a:pPr eaLnBrk="1" hangingPunct="1"/>
            <a:r>
              <a:rPr lang="en-US" b="1" i="1" dirty="0" smtClean="0"/>
              <a:t>Process gain</a:t>
            </a:r>
            <a:r>
              <a:rPr lang="en-US" b="1" dirty="0" smtClean="0"/>
              <a:t> </a:t>
            </a:r>
            <a:r>
              <a:rPr lang="en-US" dirty="0" smtClean="0"/>
              <a:t>- getting more from the team than you would from its members.</a:t>
            </a:r>
          </a:p>
          <a:p>
            <a:pPr eaLnBrk="1" hangingPunct="1">
              <a:buNone/>
            </a:pPr>
            <a:endParaRPr lang="en-US" sz="800" dirty="0" smtClean="0"/>
          </a:p>
          <a:p>
            <a:pPr lvl="1">
              <a:lnSpc>
                <a:spcPct val="80000"/>
              </a:lnSpc>
            </a:pPr>
            <a:r>
              <a:rPr lang="en-US" sz="2400" dirty="0" smtClean="0"/>
              <a:t>Synonymous with </a:t>
            </a:r>
            <a:r>
              <a:rPr lang="en-US" sz="2400" i="1" dirty="0" smtClean="0"/>
              <a:t>synergy.</a:t>
            </a:r>
          </a:p>
          <a:p>
            <a:pPr lvl="1">
              <a:lnSpc>
                <a:spcPct val="80000"/>
              </a:lnSpc>
              <a:buNone/>
            </a:pPr>
            <a:endParaRPr lang="en-US" sz="800" i="1" dirty="0" smtClean="0"/>
          </a:p>
          <a:p>
            <a:pPr lvl="1">
              <a:lnSpc>
                <a:spcPct val="80000"/>
              </a:lnSpc>
            </a:pPr>
            <a:r>
              <a:rPr lang="en-US" sz="2400" dirty="0" smtClean="0"/>
              <a:t>Results in resources that didn’t exist before the team created them.</a:t>
            </a:r>
          </a:p>
          <a:p>
            <a:pPr eaLnBrk="1" hangingPunct="1">
              <a:buFont typeface="Wingdings" pitchFamily="2" charset="2"/>
              <a:buNone/>
            </a:pPr>
            <a:endParaRPr lang="en-US" sz="800" dirty="0" smtClean="0"/>
          </a:p>
          <a:p>
            <a:pPr eaLnBrk="1" hangingPunct="1"/>
            <a:r>
              <a:rPr lang="en-US" b="1" i="1" dirty="0" smtClean="0"/>
              <a:t>Process loss</a:t>
            </a:r>
            <a:r>
              <a:rPr lang="en-US" b="1" dirty="0" smtClean="0"/>
              <a:t> </a:t>
            </a:r>
            <a:r>
              <a:rPr lang="en-US" dirty="0" smtClean="0"/>
              <a:t>- getting less from the team than you would from its members.</a:t>
            </a:r>
          </a:p>
          <a:p>
            <a:pPr eaLnBrk="1" hangingPunct="1"/>
            <a:r>
              <a:rPr lang="en-US" b="1" i="1" dirty="0" smtClean="0"/>
              <a:t>Social loafing- </a:t>
            </a:r>
            <a:r>
              <a:rPr lang="en-US" dirty="0" smtClean="0"/>
              <a:t>people exert less effort in teams than when working alone</a:t>
            </a:r>
            <a:endParaRPr lang="en-US" dirty="0"/>
          </a:p>
        </p:txBody>
      </p:sp>
    </p:spTree>
    <p:extLst>
      <p:ext uri="{BB962C8B-B14F-4D97-AF65-F5344CB8AC3E}">
        <p14:creationId xmlns:p14="http://schemas.microsoft.com/office/powerpoint/2010/main" val="4136129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079" y="2610359"/>
            <a:ext cx="8722353" cy="3638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3"/>
          </p:nvPr>
        </p:nvSpPr>
        <p:spPr/>
        <p:txBody>
          <a:bodyPr/>
          <a:lstStyle/>
          <a:p>
            <a:r>
              <a:rPr lang="en-US" dirty="0"/>
              <a:t>A Model of Team Effectiveness: Processes and </a:t>
            </a:r>
            <a:r>
              <a:rPr lang="en-US" dirty="0" smtClean="0"/>
              <a:t>Outcomes</a:t>
            </a:r>
            <a:endParaRPr lang="en-US" dirty="0"/>
          </a:p>
        </p:txBody>
      </p:sp>
      <p:sp>
        <p:nvSpPr>
          <p:cNvPr id="2" name="Title 1"/>
          <p:cNvSpPr>
            <a:spLocks noGrp="1"/>
          </p:cNvSpPr>
          <p:nvPr>
            <p:ph type="title"/>
          </p:nvPr>
        </p:nvSpPr>
        <p:spPr/>
        <p:txBody>
          <a:bodyPr>
            <a:normAutofit/>
          </a:bodyPr>
          <a:lstStyle/>
          <a:p>
            <a:r>
              <a:rPr lang="en-US" sz="3600" dirty="0" smtClean="0"/>
              <a:t>Synergy: Process Gains and Losses</a:t>
            </a:r>
            <a:endParaRPr lang="en-US" sz="3600" dirty="0"/>
          </a:p>
        </p:txBody>
      </p:sp>
      <p:sp>
        <p:nvSpPr>
          <p:cNvPr id="6" name="Content Placeholder 5"/>
          <p:cNvSpPr>
            <a:spLocks noGrp="1"/>
          </p:cNvSpPr>
          <p:nvPr>
            <p:ph type="body" idx="1"/>
          </p:nvPr>
        </p:nvSpPr>
        <p:spPr>
          <a:xfrm>
            <a:off x="5867400" y="2362200"/>
            <a:ext cx="2971800" cy="1066799"/>
          </a:xfrm>
        </p:spPr>
        <p:txBody>
          <a:bodyPr>
            <a:normAutofit/>
          </a:bodyPr>
          <a:lstStyle/>
          <a:p>
            <a:pPr marL="0" indent="0">
              <a:buNone/>
            </a:pPr>
            <a:r>
              <a:rPr lang="en-US" sz="1800" dirty="0">
                <a:solidFill>
                  <a:schemeClr val="accent6">
                    <a:lumMod val="75000"/>
                  </a:schemeClr>
                </a:solidFill>
              </a:rPr>
              <a:t>F</a:t>
            </a:r>
            <a:r>
              <a:rPr lang="en-US" sz="1800" dirty="0" smtClean="0">
                <a:solidFill>
                  <a:schemeClr val="accent6">
                    <a:lumMod val="75000"/>
                  </a:schemeClr>
                </a:solidFill>
              </a:rPr>
              <a:t>igure 7.5</a:t>
            </a:r>
            <a:r>
              <a:rPr lang="en-US" sz="1800" dirty="0">
                <a:solidFill>
                  <a:schemeClr val="accent6">
                    <a:lumMod val="75000"/>
                  </a:schemeClr>
                </a:solidFill>
              </a:rPr>
              <a:t>: A Model of Process Gains and Losses</a:t>
            </a:r>
          </a:p>
          <a:p>
            <a:endParaRPr lang="en-US" sz="1800" dirty="0">
              <a:solidFill>
                <a:schemeClr val="accent6">
                  <a:lumMod val="75000"/>
                </a:schemeClr>
              </a:solidFill>
            </a:endParaRPr>
          </a:p>
        </p:txBody>
      </p:sp>
      <p:sp>
        <p:nvSpPr>
          <p:cNvPr id="5" name="Slide Number Placeholder 4"/>
          <p:cNvSpPr>
            <a:spLocks noGrp="1"/>
          </p:cNvSpPr>
          <p:nvPr>
            <p:ph type="sldNum" sz="quarter" idx="12"/>
          </p:nvPr>
        </p:nvSpPr>
        <p:spPr/>
        <p:txBody>
          <a:bodyPr/>
          <a:lstStyle/>
          <a:p>
            <a:fld id="{D93EBECB-165E-467D-A6CB-6691A7FF7B7D}" type="slidenum">
              <a:rPr lang="en-US" smtClean="0"/>
              <a:pPr/>
              <a:t>19</a:t>
            </a:fld>
            <a:endParaRPr lang="en-US" dirty="0"/>
          </a:p>
        </p:txBody>
      </p:sp>
    </p:spTree>
    <p:extLst>
      <p:ext uri="{BB962C8B-B14F-4D97-AF65-F5344CB8AC3E}">
        <p14:creationId xmlns:p14="http://schemas.microsoft.com/office/powerpoint/2010/main" val="3479889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Groupthink</a:t>
            </a:r>
            <a:endParaRPr lang="en-US" dirty="0"/>
          </a:p>
        </p:txBody>
      </p:sp>
      <p:sp>
        <p:nvSpPr>
          <p:cNvPr id="4" name="Text Placeholder 3"/>
          <p:cNvSpPr>
            <a:spLocks noGrp="1"/>
          </p:cNvSpPr>
          <p:nvPr>
            <p:ph type="body" idx="1"/>
          </p:nvPr>
        </p:nvSpPr>
        <p:spPr/>
        <p:txBody>
          <a:bodyPr/>
          <a:lstStyle/>
          <a:p>
            <a:r>
              <a:rPr lang="en-US" dirty="0" smtClean="0"/>
              <a:t>What is it?</a:t>
            </a:r>
            <a:endParaRPr lang="en-US" dirty="0"/>
          </a:p>
        </p:txBody>
      </p:sp>
      <p:sp>
        <p:nvSpPr>
          <p:cNvPr id="6" name="Slide Number Placeholder 5"/>
          <p:cNvSpPr>
            <a:spLocks noGrp="1"/>
          </p:cNvSpPr>
          <p:nvPr>
            <p:ph type="sldNum" sz="quarter" idx="12"/>
          </p:nvPr>
        </p:nvSpPr>
        <p:spPr/>
        <p:txBody>
          <a:bodyPr/>
          <a:lstStyle/>
          <a:p>
            <a:fld id="{D93EBECB-165E-467D-A6CB-6691A7FF7B7D}" type="slidenum">
              <a:rPr lang="en-US" smtClean="0"/>
              <a:t>20</a:t>
            </a:fld>
            <a:endParaRPr lang="en-US" dirty="0"/>
          </a:p>
        </p:txBody>
      </p:sp>
    </p:spTree>
    <p:extLst>
      <p:ext uri="{BB962C8B-B14F-4D97-AF65-F5344CB8AC3E}">
        <p14:creationId xmlns:p14="http://schemas.microsoft.com/office/powerpoint/2010/main" val="951720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rgbClr val="009E00"/>
                </a:solidFill>
              </a:rPr>
              <a:t>Team Decision Making</a:t>
            </a:r>
            <a:endParaRPr lang="en-US" dirty="0" smtClean="0">
              <a:solidFill>
                <a:srgbClr val="009E00"/>
              </a:solidFill>
            </a:endParaRPr>
          </a:p>
        </p:txBody>
      </p:sp>
      <p:sp>
        <p:nvSpPr>
          <p:cNvPr id="3" name="Text Placeholder 2"/>
          <p:cNvSpPr>
            <a:spLocks noGrp="1"/>
          </p:cNvSpPr>
          <p:nvPr>
            <p:ph type="body" idx="1"/>
          </p:nvPr>
        </p:nvSpPr>
        <p:spPr/>
        <p:txBody>
          <a:bodyPr/>
          <a:lstStyle/>
          <a:p>
            <a:pPr marL="0" indent="0">
              <a:buNone/>
            </a:pPr>
            <a:r>
              <a:rPr lang="en-GB" b="1" dirty="0" smtClean="0"/>
              <a:t>Groupthink </a:t>
            </a:r>
            <a:r>
              <a:rPr lang="en-GB" dirty="0" smtClean="0"/>
              <a:t>is a psychological phenomenon in which people in a cohesive group go along with the group consensus rather than offering their own opinions.</a:t>
            </a:r>
            <a:endParaRPr lang="en-US" dirty="0"/>
          </a:p>
        </p:txBody>
      </p:sp>
      <p:sp>
        <p:nvSpPr>
          <p:cNvPr id="5" name="Slide Number Placeholder 4"/>
          <p:cNvSpPr>
            <a:spLocks noGrp="1"/>
          </p:cNvSpPr>
          <p:nvPr>
            <p:ph type="sldNum" sz="quarter" idx="12"/>
          </p:nvPr>
        </p:nvSpPr>
        <p:spPr/>
        <p:txBody>
          <a:bodyPr/>
          <a:lstStyle/>
          <a:p>
            <a:fld id="{D93EBECB-165E-467D-A6CB-6691A7FF7B7D}" type="slidenum">
              <a:rPr lang="en-US" smtClean="0"/>
              <a:pPr/>
              <a:t>21</a:t>
            </a:fld>
            <a:endParaRPr lang="en-US" dirty="0"/>
          </a:p>
        </p:txBody>
      </p:sp>
    </p:spTree>
    <p:extLst>
      <p:ext uri="{BB962C8B-B14F-4D97-AF65-F5344CB8AC3E}">
        <p14:creationId xmlns:p14="http://schemas.microsoft.com/office/powerpoint/2010/main" val="2253732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can we collect ideas from everyone in the team?</a:t>
            </a:r>
            <a:endParaRPr lang="en-US" dirty="0"/>
          </a:p>
        </p:txBody>
      </p:sp>
      <p:sp>
        <p:nvSpPr>
          <p:cNvPr id="5" name="Slide Number Placeholder 4"/>
          <p:cNvSpPr>
            <a:spLocks noGrp="1"/>
          </p:cNvSpPr>
          <p:nvPr>
            <p:ph type="sldNum" sz="quarter" idx="12"/>
          </p:nvPr>
        </p:nvSpPr>
        <p:spPr/>
        <p:txBody>
          <a:bodyPr/>
          <a:lstStyle/>
          <a:p>
            <a:fld id="{D93EBECB-165E-467D-A6CB-6691A7FF7B7D}" type="slidenum">
              <a:rPr lang="en-US" smtClean="0"/>
              <a:t>22</a:t>
            </a:fld>
            <a:endParaRPr lang="en-US" dirty="0"/>
          </a:p>
        </p:txBody>
      </p:sp>
    </p:spTree>
    <p:extLst>
      <p:ext uri="{BB962C8B-B14F-4D97-AF65-F5344CB8AC3E}">
        <p14:creationId xmlns:p14="http://schemas.microsoft.com/office/powerpoint/2010/main" val="165757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Team Decision </a:t>
            </a:r>
            <a:r>
              <a:rPr lang="en-US" dirty="0" smtClean="0"/>
              <a:t>Making</a:t>
            </a:r>
            <a:endParaRPr lang="en-US" dirty="0"/>
          </a:p>
        </p:txBody>
      </p:sp>
      <p:sp>
        <p:nvSpPr>
          <p:cNvPr id="2" name="Title 1"/>
          <p:cNvSpPr>
            <a:spLocks noGrp="1"/>
          </p:cNvSpPr>
          <p:nvPr>
            <p:ph type="title"/>
          </p:nvPr>
        </p:nvSpPr>
        <p:spPr/>
        <p:txBody>
          <a:bodyPr/>
          <a:lstStyle/>
          <a:p>
            <a:r>
              <a:rPr lang="en-US" smtClean="0"/>
              <a:t>Team Decision Approaches </a:t>
            </a:r>
            <a:endParaRPr lang="en-US" dirty="0" smtClean="0"/>
          </a:p>
        </p:txBody>
      </p:sp>
      <p:sp>
        <p:nvSpPr>
          <p:cNvPr id="5" name="Content Placeholder 4"/>
          <p:cNvSpPr>
            <a:spLocks noGrp="1"/>
          </p:cNvSpPr>
          <p:nvPr>
            <p:ph type="body" idx="1"/>
          </p:nvPr>
        </p:nvSpPr>
        <p:spPr/>
        <p:txBody>
          <a:bodyPr/>
          <a:lstStyle/>
          <a:p>
            <a:pPr marL="0" indent="0">
              <a:buNone/>
            </a:pPr>
            <a:r>
              <a:rPr lang="en-GB" b="1" dirty="0" smtClean="0"/>
              <a:t>Brainstorming</a:t>
            </a:r>
            <a:r>
              <a:rPr lang="en-GB" dirty="0" smtClean="0"/>
              <a:t> is </a:t>
            </a:r>
            <a:r>
              <a:rPr lang="en-GB" dirty="0"/>
              <a:t>generating creative, spontaneous ideas from all members of a group without making any initial criticism or judgment of them</a:t>
            </a:r>
            <a:r>
              <a:rPr lang="en-GB" dirty="0" smtClean="0"/>
              <a:t>.</a:t>
            </a:r>
            <a:endParaRPr lang="en-US" dirty="0"/>
          </a:p>
        </p:txBody>
      </p:sp>
      <p:sp>
        <p:nvSpPr>
          <p:cNvPr id="6" name="Slide Number Placeholder 5"/>
          <p:cNvSpPr>
            <a:spLocks noGrp="1"/>
          </p:cNvSpPr>
          <p:nvPr>
            <p:ph type="sldNum" sz="quarter" idx="12"/>
          </p:nvPr>
        </p:nvSpPr>
        <p:spPr/>
        <p:txBody>
          <a:bodyPr/>
          <a:lstStyle/>
          <a:p>
            <a:fld id="{D93EBECB-165E-467D-A6CB-6691A7FF7B7D}" type="slidenum">
              <a:rPr lang="en-US" smtClean="0"/>
              <a:pPr/>
              <a:t>23</a:t>
            </a:fld>
            <a:endParaRPr lang="en-US" dirty="0"/>
          </a:p>
        </p:txBody>
      </p:sp>
    </p:spTree>
    <p:extLst>
      <p:ext uri="{BB962C8B-B14F-4D97-AF65-F5344CB8AC3E}">
        <p14:creationId xmlns:p14="http://schemas.microsoft.com/office/powerpoint/2010/main" val="820135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3"/>
          </p:nvPr>
        </p:nvSpPr>
        <p:spPr/>
        <p:txBody>
          <a:bodyPr/>
          <a:lstStyle/>
          <a:p>
            <a:r>
              <a:rPr lang="en-US" dirty="0"/>
              <a:t>Team Decision </a:t>
            </a:r>
            <a:r>
              <a:rPr lang="en-US" dirty="0" smtClean="0"/>
              <a:t>Making</a:t>
            </a:r>
            <a:endParaRPr lang="en-US" dirty="0"/>
          </a:p>
        </p:txBody>
      </p:sp>
      <p:sp>
        <p:nvSpPr>
          <p:cNvPr id="5" name="Title 4"/>
          <p:cNvSpPr>
            <a:spLocks noGrp="1"/>
          </p:cNvSpPr>
          <p:nvPr>
            <p:ph type="title"/>
          </p:nvPr>
        </p:nvSpPr>
        <p:spPr/>
        <p:txBody>
          <a:bodyPr/>
          <a:lstStyle/>
          <a:p>
            <a:r>
              <a:rPr lang="en-US" smtClean="0"/>
              <a:t>Team Decision Approaches </a:t>
            </a:r>
            <a:endParaRPr lang="en-US" dirty="0"/>
          </a:p>
        </p:txBody>
      </p:sp>
      <p:sp>
        <p:nvSpPr>
          <p:cNvPr id="10" name="Text Placeholder 9"/>
          <p:cNvSpPr>
            <a:spLocks noGrp="1"/>
          </p:cNvSpPr>
          <p:nvPr>
            <p:ph type="body" idx="1"/>
          </p:nvPr>
        </p:nvSpPr>
        <p:spPr/>
        <p:txBody>
          <a:bodyPr/>
          <a:lstStyle/>
          <a:p>
            <a:pPr marL="0" indent="0">
              <a:buNone/>
            </a:pPr>
            <a:r>
              <a:rPr lang="en-GB" dirty="0"/>
              <a:t>The</a:t>
            </a:r>
            <a:r>
              <a:rPr lang="en-GB" b="1" dirty="0"/>
              <a:t> Nominal Group Technique </a:t>
            </a:r>
            <a:r>
              <a:rPr lang="en-GB" dirty="0"/>
              <a:t>is a structured way for team members to generate ideas and identify solutions</a:t>
            </a:r>
            <a:r>
              <a:rPr lang="en-GB" dirty="0" smtClean="0"/>
              <a:t>.</a:t>
            </a:r>
            <a:endParaRPr lang="en-US" dirty="0"/>
          </a:p>
        </p:txBody>
      </p:sp>
      <p:sp>
        <p:nvSpPr>
          <p:cNvPr id="3" name="Slide Number Placeholder 2"/>
          <p:cNvSpPr>
            <a:spLocks noGrp="1"/>
          </p:cNvSpPr>
          <p:nvPr>
            <p:ph type="sldNum" sz="quarter" idx="12"/>
          </p:nvPr>
        </p:nvSpPr>
        <p:spPr/>
        <p:txBody>
          <a:bodyPr/>
          <a:lstStyle/>
          <a:p>
            <a:fld id="{D93EBECB-165E-467D-A6CB-6691A7FF7B7D}" type="slidenum">
              <a:rPr lang="en-US" smtClean="0"/>
              <a:pPr/>
              <a:t>24</a:t>
            </a:fld>
            <a:endParaRPr lang="en-US" dirty="0"/>
          </a:p>
        </p:txBody>
      </p:sp>
    </p:spTree>
    <p:extLst>
      <p:ext uri="{BB962C8B-B14F-4D97-AF65-F5344CB8AC3E}">
        <p14:creationId xmlns:p14="http://schemas.microsoft.com/office/powerpoint/2010/main" val="2575437521"/>
      </p:ext>
    </p:extLst>
  </p:cSld>
  <p:clrMapOvr>
    <a:masterClrMapping/>
  </p:clrMapOvr>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Neck OB Theme</Template>
  <TotalTime>361</TotalTime>
  <Words>1839</Words>
  <Application>Microsoft Macintosh PowerPoint</Application>
  <PresentationFormat>On-screen Show (4:3)</PresentationFormat>
  <Paragraphs>114</Paragraphs>
  <Slides>24</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 Narrow</vt:lpstr>
      <vt:lpstr>Calibri</vt:lpstr>
      <vt:lpstr>Wingdings</vt:lpstr>
      <vt:lpstr>Arial</vt:lpstr>
      <vt:lpstr>Neck OB Theme</vt:lpstr>
      <vt:lpstr>10/24/18 MGT 217: Teams</vt:lpstr>
      <vt:lpstr>Jelly Beans &amp; The Power of the Group </vt:lpstr>
      <vt:lpstr>Video</vt:lpstr>
      <vt:lpstr>What is a Team?</vt:lpstr>
      <vt:lpstr>Teams and Teamwork in Contemporary Organizations </vt:lpstr>
      <vt:lpstr>Teams versus Groups </vt:lpstr>
      <vt:lpstr>Teams</vt:lpstr>
      <vt:lpstr>“Lost at Sea” Exercise</vt:lpstr>
      <vt:lpstr>“Lost at Sea” Exercise</vt:lpstr>
      <vt:lpstr>“Lost at Sea” Exercise</vt:lpstr>
      <vt:lpstr>“Lost at Sea” Exercise</vt:lpstr>
      <vt:lpstr>“Lost at Sea” Exercise</vt:lpstr>
      <vt:lpstr>Are Teams Effective?</vt:lpstr>
      <vt:lpstr>Team Size</vt:lpstr>
      <vt:lpstr>PowerPoint Presentation</vt:lpstr>
      <vt:lpstr>A Model of Team Effectiveness: Processes and Outcomes</vt:lpstr>
      <vt:lpstr>Synergy: Process Gains and Losses</vt:lpstr>
      <vt:lpstr>Team Issues</vt:lpstr>
      <vt:lpstr>Synergy: Process Gains and Losses</vt:lpstr>
      <vt:lpstr>Groupthink</vt:lpstr>
      <vt:lpstr>Team Decision Making</vt:lpstr>
      <vt:lpstr>How can we collect ideas from everyone in the team?</vt:lpstr>
      <vt:lpstr>Team Decision Approaches </vt:lpstr>
      <vt:lpstr>Team Decision Approaches </vt:lpstr>
    </vt:vector>
  </TitlesOfParts>
  <Company>Sage Publications</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Teams</dc:title>
  <dc:creator>Bierach, Katie</dc:creator>
  <cp:lastModifiedBy>Microsoft Office User</cp:lastModifiedBy>
  <cp:revision>78</cp:revision>
  <dcterms:created xsi:type="dcterms:W3CDTF">2015-08-27T06:02:28Z</dcterms:created>
  <dcterms:modified xsi:type="dcterms:W3CDTF">2018-10-23T23:26:44Z</dcterms:modified>
</cp:coreProperties>
</file>